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d436fe8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d436fe8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d436fe8b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d436fe8b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d436fe8b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d436fe8b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d436fe8b8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d436fe8b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d436fe8b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d436fe8b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d436fe8b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d436fe8b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the sounds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Sputter coating metalicizes the sample so it conducts the electrons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cross-section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three parameters: scan speed, focus, brightness/contrast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much of the ant can actually be explored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grading and difficulty settings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d436fe8b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d436fe8b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00"/>
              <a:buFont typeface="Trebuchet MS"/>
              <a:buNone/>
              <a:defRPr sz="41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508001" y="3352800"/>
            <a:ext cx="6447600" cy="11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024604" y="2724150"/>
            <a:ext cx="54186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508001" y="3352800"/>
            <a:ext cx="6447600" cy="11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2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508001" y="3395586"/>
            <a:ext cx="6447600" cy="11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507999" y="3009900"/>
            <a:ext cx="64476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508001" y="3395586"/>
            <a:ext cx="6447600" cy="11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514349" y="457200"/>
            <a:ext cx="64410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507999" y="3009900"/>
            <a:ext cx="64476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508001" y="3395586"/>
            <a:ext cx="6447600" cy="11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2100" lvl="1" marL="914400" rtl="0">
              <a:spcBef>
                <a:spcPts val="800"/>
              </a:spcBef>
              <a:spcAft>
                <a:spcPts val="0"/>
              </a:spcAft>
              <a:buSzPts val="1000"/>
              <a:buChar char="►"/>
              <a:defRPr/>
            </a:lvl2pPr>
            <a:lvl3pPr indent="-279400" lvl="2" marL="1371600" rtl="0">
              <a:spcBef>
                <a:spcPts val="800"/>
              </a:spcBef>
              <a:spcAft>
                <a:spcPts val="0"/>
              </a:spcAft>
              <a:buSzPts val="800"/>
              <a:buChar char="►"/>
              <a:defRPr/>
            </a:lvl3pPr>
            <a:lvl4pPr indent="-273050" lvl="3" marL="1828800" rtl="0">
              <a:spcBef>
                <a:spcPts val="800"/>
              </a:spcBef>
              <a:spcAft>
                <a:spcPts val="0"/>
              </a:spcAft>
              <a:buSzPts val="700"/>
              <a:buChar char="►"/>
              <a:defRPr/>
            </a:lvl4pPr>
            <a:lvl5pPr indent="-273050" lvl="4" marL="2286000" rtl="0">
              <a:spcBef>
                <a:spcPts val="800"/>
              </a:spcBef>
              <a:spcAft>
                <a:spcPts val="0"/>
              </a:spcAft>
              <a:buSzPts val="700"/>
              <a:buChar char="►"/>
              <a:defRPr/>
            </a:lvl5pPr>
            <a:lvl6pPr indent="-273050" lvl="5" marL="2743200" rtl="0">
              <a:spcBef>
                <a:spcPts val="800"/>
              </a:spcBef>
              <a:spcAft>
                <a:spcPts val="0"/>
              </a:spcAft>
              <a:buSzPts val="700"/>
              <a:buChar char="►"/>
              <a:defRPr/>
            </a:lvl6pPr>
            <a:lvl7pPr indent="-273050" lvl="6" marL="3200400" rtl="0">
              <a:spcBef>
                <a:spcPts val="800"/>
              </a:spcBef>
              <a:spcAft>
                <a:spcPts val="0"/>
              </a:spcAft>
              <a:buSzPts val="700"/>
              <a:buChar char="►"/>
              <a:defRPr/>
            </a:lvl7pPr>
            <a:lvl8pPr indent="-273050" lvl="7" marL="3657600" rtl="0">
              <a:spcBef>
                <a:spcPts val="800"/>
              </a:spcBef>
              <a:spcAft>
                <a:spcPts val="0"/>
              </a:spcAft>
              <a:buSzPts val="700"/>
              <a:buChar char="►"/>
              <a:defRPr/>
            </a:lvl8pPr>
            <a:lvl9pPr indent="-273050" lvl="8" marL="4114800" rtl="0">
              <a:spcBef>
                <a:spcPts val="800"/>
              </a:spcBef>
              <a:spcAft>
                <a:spcPts val="0"/>
              </a:spcAft>
              <a:buSzPts val="700"/>
              <a:buChar char="►"/>
              <a:defRPr/>
            </a:lvl9pPr>
          </a:lstStyle>
          <a:p/>
        </p:txBody>
      </p:sp>
      <p:sp>
        <p:nvSpPr>
          <p:cNvPr id="143" name="Google Shape;1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508001" y="2025650"/>
            <a:ext cx="6447600" cy="1370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 b="0" sz="3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506809" y="2052934"/>
            <a:ext cx="3139200" cy="24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16288" y="2052934"/>
            <a:ext cx="3139200" cy="24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508000" y="1123953"/>
            <a:ext cx="28908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rebuchet MS"/>
              <a:buNone/>
              <a:defRPr sz="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None/>
              <a:defRPr b="0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508000" y="4025503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indent="-228600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indent="-22860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indent="-2286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indent="-22860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indent="-22860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indent="-228600" lvl="8" marL="4114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921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794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►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305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305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305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305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305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305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0xxKhL7U0IveZP0HTNKWMStW_J2giVii/view" TargetMode="External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type="ctrTitle"/>
          </p:nvPr>
        </p:nvSpPr>
        <p:spPr>
          <a:xfrm>
            <a:off x="370850" y="1240550"/>
            <a:ext cx="7504500" cy="11925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274E13"/>
                </a:solidFill>
              </a:rPr>
              <a:t>Virtual Reality Implementation for a Scanning Electron Microscope</a:t>
            </a:r>
            <a:endParaRPr b="1" sz="3600">
              <a:solidFill>
                <a:srgbClr val="274E13"/>
              </a:solidFill>
            </a:endParaRPr>
          </a:p>
        </p:txBody>
      </p:sp>
      <p:sp>
        <p:nvSpPr>
          <p:cNvPr id="149" name="Google Shape;149;p19"/>
          <p:cNvSpPr txBox="1"/>
          <p:nvPr>
            <p:ph idx="1" type="subTitle"/>
          </p:nvPr>
        </p:nvSpPr>
        <p:spPr>
          <a:xfrm>
            <a:off x="402975" y="2433038"/>
            <a:ext cx="8123100" cy="13995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Matthew Meyers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Dr. Rezal Kamali-Sarvestani, Dr. Paul Weber, Scott Kaiser, Cody Anderson, 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UVU ECE and Physics Department</a:t>
            </a:r>
            <a:r>
              <a:rPr b="1" lang="en" sz="1800">
                <a:solidFill>
                  <a:srgbClr val="000000"/>
                </a:solidFill>
              </a:rPr>
              <a:t>s</a:t>
            </a:r>
            <a:endParaRPr b="1" sz="1800">
              <a:solidFill>
                <a:srgbClr val="000000"/>
              </a:solidFill>
            </a:endParaRPr>
          </a:p>
        </p:txBody>
      </p:sp>
      <p:pic>
        <p:nvPicPr>
          <p:cNvPr id="150" name="Google Shape;15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64971" y="302250"/>
            <a:ext cx="1032127" cy="89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7500" y="3872876"/>
            <a:ext cx="1129725" cy="112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87235" y="3910975"/>
            <a:ext cx="1803940" cy="119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9"/>
          <p:cNvSpPr txBox="1"/>
          <p:nvPr/>
        </p:nvSpPr>
        <p:spPr>
          <a:xfrm>
            <a:off x="702275" y="302250"/>
            <a:ext cx="37980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Utah Valley University</a:t>
            </a:r>
            <a:endParaRPr b="1" i="1" sz="2400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274E13"/>
                </a:solidFill>
              </a:rPr>
              <a:t>The course:</a:t>
            </a:r>
            <a:endParaRPr b="1" sz="3600">
              <a:solidFill>
                <a:srgbClr val="274E13"/>
              </a:solidFill>
            </a:endParaRPr>
          </a:p>
        </p:txBody>
      </p:sp>
      <p:sp>
        <p:nvSpPr>
          <p:cNvPr id="159" name="Google Shape;15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This Fall UVU is introducing a nanotechnology course: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b="1" lang="en" sz="2400">
                <a:solidFill>
                  <a:schemeClr val="dk1"/>
                </a:solidFill>
              </a:rPr>
              <a:t>Lectures once a week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b="1" lang="en" sz="2400">
                <a:solidFill>
                  <a:schemeClr val="dk1"/>
                </a:solidFill>
              </a:rPr>
              <a:t>Labs once a week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b="1" lang="en" sz="2400">
                <a:solidFill>
                  <a:schemeClr val="dk1"/>
                </a:solidFill>
              </a:rPr>
              <a:t>VR simulations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Introduces elements of nanotechnology fabrication (photolithography, EBL, sputtering, etching) and characterization (</a:t>
            </a:r>
            <a:r>
              <a:rPr b="1" lang="en" sz="2400">
                <a:solidFill>
                  <a:schemeClr val="dk1"/>
                </a:solidFill>
              </a:rPr>
              <a:t>microscopy</a:t>
            </a:r>
            <a:r>
              <a:rPr b="1" lang="en" sz="2400">
                <a:solidFill>
                  <a:schemeClr val="dk1"/>
                </a:solidFill>
              </a:rPr>
              <a:t>, and SEM)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74E13"/>
                </a:solidFill>
              </a:rPr>
              <a:t>VR Simulations’ Goals</a:t>
            </a:r>
            <a:endParaRPr b="1" sz="3000">
              <a:solidFill>
                <a:srgbClr val="274E13"/>
              </a:solidFill>
            </a:endParaRPr>
          </a:p>
        </p:txBody>
      </p:sp>
      <p:sp>
        <p:nvSpPr>
          <p:cNvPr id="165" name="Google Shape;16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chemeClr val="dk1"/>
                </a:solidFill>
              </a:rPr>
              <a:t>Train students in the exact equipment they will be using for labs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chemeClr val="dk1"/>
                </a:solidFill>
              </a:rPr>
              <a:t>Students won’t be intimidated by new equipment on first encounter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chemeClr val="dk1"/>
                </a:solidFill>
              </a:rPr>
              <a:t>Students will have a stronger sense of how it works beforehand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chemeClr val="dk1"/>
                </a:solidFill>
              </a:rPr>
              <a:t>Students will avoid costly mistakes that lose time and/or damage equipment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74E13"/>
                </a:solidFill>
              </a:rPr>
              <a:t>VR Strengths</a:t>
            </a:r>
            <a:endParaRPr b="1" sz="3000">
              <a:solidFill>
                <a:srgbClr val="274E13"/>
              </a:solidFill>
            </a:endParaRPr>
          </a:p>
        </p:txBody>
      </p:sp>
      <p:sp>
        <p:nvSpPr>
          <p:cNvPr id="171" name="Google Shape;171;p22"/>
          <p:cNvSpPr txBox="1"/>
          <p:nvPr>
            <p:ph idx="1" type="body"/>
          </p:nvPr>
        </p:nvSpPr>
        <p:spPr>
          <a:xfrm>
            <a:off x="311700" y="1159650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Visualize things that cannot be seen in the real-world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Cost friendly - </a:t>
            </a:r>
            <a:r>
              <a:rPr b="1" lang="en" sz="2400">
                <a:solidFill>
                  <a:schemeClr val="dk1"/>
                </a:solidFill>
              </a:rPr>
              <a:t>institutions</a:t>
            </a:r>
            <a:r>
              <a:rPr b="1" lang="en" sz="2400">
                <a:solidFill>
                  <a:schemeClr val="dk1"/>
                </a:solidFill>
              </a:rPr>
              <a:t> that cannot afford nanotechnology machinery can afford VR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Low risk - no worry about students being exposed dangerous chemicals or damaging costly equipment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74E13"/>
                </a:solidFill>
              </a:rPr>
              <a:t>VR Weaknesses</a:t>
            </a:r>
            <a:endParaRPr b="1" sz="3000">
              <a:solidFill>
                <a:srgbClr val="274E13"/>
              </a:solidFill>
            </a:endParaRPr>
          </a:p>
        </p:txBody>
      </p:sp>
      <p:sp>
        <p:nvSpPr>
          <p:cNvPr id="177" name="Google Shape;17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Restricted by currently available technology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74E13"/>
              </a:buClr>
              <a:buSzPts val="2400"/>
              <a:buChar char="-"/>
            </a:pPr>
            <a:r>
              <a:rPr b="1" lang="en" sz="2400">
                <a:solidFill>
                  <a:srgbClr val="000000"/>
                </a:solidFill>
              </a:rPr>
              <a:t>Lack of true realism due to processing time/power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Char char="-"/>
            </a:pPr>
            <a:r>
              <a:rPr b="1" lang="en" sz="2400">
                <a:solidFill>
                  <a:srgbClr val="000000"/>
                </a:solidFill>
              </a:rPr>
              <a:t>It can be difficult to read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Char char="-"/>
            </a:pPr>
            <a:r>
              <a:rPr b="1" lang="en" sz="2400">
                <a:solidFill>
                  <a:srgbClr val="000000"/>
                </a:solidFill>
              </a:rPr>
              <a:t>Lack of dexterity due to need to use controllers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Char char="-"/>
            </a:pPr>
            <a:r>
              <a:rPr b="1" lang="en" sz="2400">
                <a:solidFill>
                  <a:srgbClr val="000000"/>
                </a:solidFill>
              </a:rPr>
              <a:t>Some forms of movement can cause motion sickness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Loss of real-world </a:t>
            </a:r>
            <a:r>
              <a:rPr b="1" lang="en" sz="2400">
                <a:solidFill>
                  <a:srgbClr val="000000"/>
                </a:solidFill>
              </a:rPr>
              <a:t>awareness</a:t>
            </a:r>
            <a:r>
              <a:rPr b="1" lang="en" sz="2400">
                <a:solidFill>
                  <a:srgbClr val="000000"/>
                </a:solidFill>
              </a:rPr>
              <a:t> carries risks of injury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b="1" lang="en" sz="2400">
                <a:solidFill>
                  <a:srgbClr val="000000"/>
                </a:solidFill>
              </a:rPr>
              <a:t>Walking into wall, etc.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 txBox="1"/>
          <p:nvPr>
            <p:ph type="title"/>
          </p:nvPr>
        </p:nvSpPr>
        <p:spPr>
          <a:xfrm>
            <a:off x="311700" y="170300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74E13"/>
                </a:solidFill>
              </a:rPr>
              <a:t>Types of Simulations</a:t>
            </a:r>
            <a:endParaRPr b="1" sz="3000">
              <a:solidFill>
                <a:srgbClr val="274E13"/>
              </a:solidFill>
            </a:endParaRPr>
          </a:p>
        </p:txBody>
      </p:sp>
      <p:sp>
        <p:nvSpPr>
          <p:cNvPr id="183" name="Google Shape;183;p24"/>
          <p:cNvSpPr txBox="1"/>
          <p:nvPr>
            <p:ph idx="1" type="body"/>
          </p:nvPr>
        </p:nvSpPr>
        <p:spPr>
          <a:xfrm>
            <a:off x="311700" y="866725"/>
            <a:ext cx="8520600" cy="4144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rgbClr val="000000"/>
                </a:solidFill>
              </a:rPr>
              <a:t>Photolithography - use of spin coater, photoresist, preparation of wafer sample, exposing pattern, developing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rgbClr val="000000"/>
                </a:solidFill>
              </a:rPr>
              <a:t>SEM - use of scanning electron microscope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rgbClr val="000000"/>
                </a:solidFill>
              </a:rPr>
              <a:t>Plasma Etching - use of plasma etching machine to remove material from sample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rgbClr val="000000"/>
                </a:solidFill>
              </a:rPr>
              <a:t>Sputter Deposition - operation of two-stage vacuum system, </a:t>
            </a:r>
            <a:r>
              <a:rPr b="1" lang="en" sz="2400">
                <a:solidFill>
                  <a:srgbClr val="000000"/>
                </a:solidFill>
              </a:rPr>
              <a:t>diffusion</a:t>
            </a:r>
            <a:r>
              <a:rPr b="1" lang="en" sz="2400">
                <a:solidFill>
                  <a:srgbClr val="000000"/>
                </a:solidFill>
              </a:rPr>
              <a:t> pump, creating a thin layer sample coating by sputtering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AutoNum type="arabicParenR"/>
            </a:pPr>
            <a:r>
              <a:rPr b="1" lang="en" sz="2400">
                <a:solidFill>
                  <a:srgbClr val="000000"/>
                </a:solidFill>
              </a:rPr>
              <a:t>Nanomanufacturing Facility Interior - tour of facility based on I.M. Flash in Lehi, UT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/>
          <p:nvPr>
            <p:ph type="title"/>
          </p:nvPr>
        </p:nvSpPr>
        <p:spPr>
          <a:xfrm>
            <a:off x="276325" y="246925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74E13"/>
                </a:solidFill>
              </a:rPr>
              <a:t>SEM Simulation</a:t>
            </a:r>
            <a:endParaRPr b="1">
              <a:solidFill>
                <a:srgbClr val="274E13"/>
              </a:solidFill>
            </a:endParaRPr>
          </a:p>
        </p:txBody>
      </p:sp>
      <p:pic>
        <p:nvPicPr>
          <p:cNvPr id="189" name="Google Shape;189;p25" title="SEMforAAPT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7911" y="819625"/>
            <a:ext cx="6328175" cy="39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74E13"/>
                </a:solidFill>
              </a:rPr>
              <a:t>Conclusion</a:t>
            </a:r>
            <a:endParaRPr b="1" sz="3000">
              <a:solidFill>
                <a:srgbClr val="274E13"/>
              </a:solidFill>
            </a:endParaRPr>
          </a:p>
        </p:txBody>
      </p:sp>
      <p:sp>
        <p:nvSpPr>
          <p:cNvPr id="195" name="Google Shape;195;p26"/>
          <p:cNvSpPr txBox="1"/>
          <p:nvPr>
            <p:ph idx="1" type="body"/>
          </p:nvPr>
        </p:nvSpPr>
        <p:spPr>
          <a:xfrm>
            <a:off x="311700" y="953100"/>
            <a:ext cx="8520600" cy="2042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UVU is using virtual reality in its nanotechnology education in order to help more students prepare for using the real world machines while reducing risks, increasing lab safety, and providing </a:t>
            </a:r>
            <a:r>
              <a:rPr b="1" lang="en" sz="2400">
                <a:solidFill>
                  <a:schemeClr val="dk1"/>
                </a:solidFill>
              </a:rPr>
              <a:t>relevant</a:t>
            </a:r>
            <a:r>
              <a:rPr b="1" lang="en" sz="2400">
                <a:solidFill>
                  <a:schemeClr val="dk1"/>
                </a:solidFill>
              </a:rPr>
              <a:t> experience that will help them further their goals.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9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/>
              <a:t>Than</a:t>
            </a:r>
            <a:endParaRPr b="1" sz="2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</p:txBody>
      </p:sp>
      <p:pic>
        <p:nvPicPr>
          <p:cNvPr id="196" name="Google Shape;19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4225" y="3255753"/>
            <a:ext cx="1115456" cy="1022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52568" y="3239100"/>
            <a:ext cx="1742358" cy="1056224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6"/>
          <p:cNvSpPr txBox="1"/>
          <p:nvPr/>
        </p:nvSpPr>
        <p:spPr>
          <a:xfrm>
            <a:off x="4496700" y="3076563"/>
            <a:ext cx="43356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Dr. Reza Kamali-Sarvestani and Dr. Paul Weber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9" name="Google Shape;199;p26"/>
          <p:cNvSpPr txBox="1"/>
          <p:nvPr/>
        </p:nvSpPr>
        <p:spPr>
          <a:xfrm>
            <a:off x="3217600" y="3239100"/>
            <a:ext cx="1211100" cy="9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THANK</a:t>
            </a:r>
            <a:endParaRPr b="1" sz="2400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YOU!</a:t>
            </a:r>
            <a:endParaRPr b="1" sz="2400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0" name="Google Shape;200;p26"/>
          <p:cNvSpPr txBox="1"/>
          <p:nvPr/>
        </p:nvSpPr>
        <p:spPr>
          <a:xfrm>
            <a:off x="175550" y="4278675"/>
            <a:ext cx="2135400" cy="4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Grant 1700695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