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65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5d436fe8b8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5d436fe8b8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5d436fe8b8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5d436fe8b8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5d436fe8b8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5d436fe8b8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5d436fe8b8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5d436fe8b8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5d436fe8b8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5d436fe8b8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5d436fe8b8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5d436fe8b8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Explain the sounds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Sputter coating metalicizes the sample so it conducts the electrons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cross-section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three parameters: scan speed, focus, brightness/contrast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How much of the ant can actually be explored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Talk about grading and difficulty settings</a:t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5d436fe8b8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5d436fe8b8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showMasterSp="0" type="title">
  <p:cSld name="TITLE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oogle Shape;23;p2"/>
          <p:cNvGrpSpPr/>
          <p:nvPr/>
        </p:nvGrpSpPr>
        <p:grpSpPr>
          <a:xfrm>
            <a:off x="-78" y="-6350"/>
            <a:ext cx="9144178" cy="5149935"/>
            <a:chOff x="-104" y="-8467"/>
            <a:chExt cx="12192237" cy="6866580"/>
          </a:xfrm>
        </p:grpSpPr>
        <p:cxnSp>
          <p:nvCxnSpPr>
            <p:cNvPr id="24" name="Google Shape;24;p2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5" name="Google Shape;25;p2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26" name="Google Shape;26;p2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27" name="Google Shape;27;p2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28" name="Google Shape;28;p2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30" name="Google Shape;30;p2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31" name="Google Shape;31;p2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32" name="Google Shape;32;p2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2"/>
            <p:cNvSpPr/>
            <p:nvPr/>
          </p:nvSpPr>
          <p:spPr>
            <a:xfrm rot="10800000">
              <a:off x="-104" y="54"/>
              <a:ext cx="842700" cy="56661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4" name="Google Shape;34;p2"/>
          <p:cNvSpPr txBox="1"/>
          <p:nvPr>
            <p:ph type="ctrTitle"/>
          </p:nvPr>
        </p:nvSpPr>
        <p:spPr>
          <a:xfrm>
            <a:off x="1130300" y="1803400"/>
            <a:ext cx="5825100" cy="12348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100"/>
              <a:buFont typeface="Trebuchet MS"/>
              <a:buNone/>
              <a:defRPr sz="41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5" name="Google Shape;35;p2"/>
          <p:cNvSpPr txBox="1"/>
          <p:nvPr>
            <p:ph idx="1" type="subTitle"/>
          </p:nvPr>
        </p:nvSpPr>
        <p:spPr>
          <a:xfrm>
            <a:off x="1130300" y="3038125"/>
            <a:ext cx="5825100" cy="822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6" name="Google Shape;36;p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7" name="Google Shape;37;p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38" name="Google Shape;38;p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aption">
  <p:cSld name="Title and Caption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1"/>
          <p:cNvSpPr txBox="1"/>
          <p:nvPr>
            <p:ph type="title"/>
          </p:nvPr>
        </p:nvSpPr>
        <p:spPr>
          <a:xfrm>
            <a:off x="508001" y="457200"/>
            <a:ext cx="6447600" cy="255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1" type="body"/>
          </p:nvPr>
        </p:nvSpPr>
        <p:spPr>
          <a:xfrm>
            <a:off x="508001" y="3352800"/>
            <a:ext cx="6447600" cy="11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with Caption">
  <p:cSld name="Quote with Caption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98" name="Google Shape;98;p12"/>
          <p:cNvSpPr txBox="1"/>
          <p:nvPr>
            <p:ph idx="1" type="body"/>
          </p:nvPr>
        </p:nvSpPr>
        <p:spPr>
          <a:xfrm>
            <a:off x="1024604" y="2724150"/>
            <a:ext cx="5418600" cy="285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 sz="12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99" name="Google Shape;99;p12"/>
          <p:cNvSpPr txBox="1"/>
          <p:nvPr>
            <p:ph idx="2" type="body"/>
          </p:nvPr>
        </p:nvSpPr>
        <p:spPr>
          <a:xfrm>
            <a:off x="508001" y="3352800"/>
            <a:ext cx="6447600" cy="1178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03" name="Google Shape;103;p12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12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Name Card">
  <p:cSld name="Name Card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13"/>
          <p:cNvSpPr txBox="1"/>
          <p:nvPr>
            <p:ph type="title"/>
          </p:nvPr>
        </p:nvSpPr>
        <p:spPr>
          <a:xfrm>
            <a:off x="508001" y="1448991"/>
            <a:ext cx="6447600" cy="19467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" type="body"/>
          </p:nvPr>
        </p:nvSpPr>
        <p:spPr>
          <a:xfrm>
            <a:off x="508001" y="3395586"/>
            <a:ext cx="6447600" cy="11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8" name="Google Shape;108;p1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0" name="Google Shape;110;p1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Quote Name Card">
  <p:cSld name="Quote Name Card"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4"/>
          <p:cNvSpPr txBox="1"/>
          <p:nvPr>
            <p:ph type="title"/>
          </p:nvPr>
        </p:nvSpPr>
        <p:spPr>
          <a:xfrm>
            <a:off x="698500" y="457200"/>
            <a:ext cx="60705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3" name="Google Shape;113;p14"/>
          <p:cNvSpPr txBox="1"/>
          <p:nvPr>
            <p:ph idx="1" type="body"/>
          </p:nvPr>
        </p:nvSpPr>
        <p:spPr>
          <a:xfrm>
            <a:off x="507999" y="3009900"/>
            <a:ext cx="64476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14" name="Google Shape;114;p14"/>
          <p:cNvSpPr txBox="1"/>
          <p:nvPr>
            <p:ph idx="2" type="body"/>
          </p:nvPr>
        </p:nvSpPr>
        <p:spPr>
          <a:xfrm>
            <a:off x="508001" y="3395586"/>
            <a:ext cx="6447600" cy="11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5" name="Google Shape;115;p1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6" name="Google Shape;116;p1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17" name="Google Shape;117;p1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406403" y="592783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6669758" y="2164917"/>
            <a:ext cx="457200" cy="43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Arial"/>
              <a:buNone/>
            </a:pPr>
            <a:r>
              <a:rPr b="0" i="0" lang="en" sz="6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1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rue or False">
  <p:cSld name="True or False"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5"/>
          <p:cNvSpPr txBox="1"/>
          <p:nvPr>
            <p:ph type="title"/>
          </p:nvPr>
        </p:nvSpPr>
        <p:spPr>
          <a:xfrm>
            <a:off x="514349" y="457200"/>
            <a:ext cx="6441000" cy="22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Trebuchet MS"/>
              <a:buNone/>
              <a:defRPr b="0" sz="33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2" name="Google Shape;122;p15"/>
          <p:cNvSpPr txBox="1"/>
          <p:nvPr>
            <p:ph idx="1" type="body"/>
          </p:nvPr>
        </p:nvSpPr>
        <p:spPr>
          <a:xfrm>
            <a:off x="507999" y="3009900"/>
            <a:ext cx="6447600" cy="3855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Font typeface="Trebuchet MS"/>
              <a:buNone/>
              <a:defRPr sz="18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Font typeface="Trebuchet MS"/>
              <a:buNone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23" name="Google Shape;123;p15"/>
          <p:cNvSpPr txBox="1"/>
          <p:nvPr>
            <p:ph idx="2" type="body"/>
          </p:nvPr>
        </p:nvSpPr>
        <p:spPr>
          <a:xfrm>
            <a:off x="508001" y="3395586"/>
            <a:ext cx="6447600" cy="1135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4" name="Google Shape;124;p1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5" name="Google Shape;125;p1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6" name="Google Shape;126;p1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Vertical Text" type="vertTx">
  <p:cSld name="VERTICAL_TEXT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29" name="Google Shape;129;p16"/>
          <p:cNvSpPr txBox="1"/>
          <p:nvPr>
            <p:ph idx="1" type="body"/>
          </p:nvPr>
        </p:nvSpPr>
        <p:spPr>
          <a:xfrm rot="5400000">
            <a:off x="2276402" y="-148058"/>
            <a:ext cx="2910600" cy="64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0" name="Google Shape;130;p1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1" name="Google Shape;131;p1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2" name="Google Shape;132;p1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Vertical Title and Text" type="vertTitleAndTx">
  <p:cSld name="VERTICAL_TITLE_AND_VERTICAL_TEXT"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7"/>
          <p:cNvSpPr txBox="1"/>
          <p:nvPr>
            <p:ph type="title"/>
          </p:nvPr>
        </p:nvSpPr>
        <p:spPr>
          <a:xfrm rot="5400000">
            <a:off x="4495662" y="1937249"/>
            <a:ext cx="3938700" cy="978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5" name="Google Shape;135;p17"/>
          <p:cNvSpPr txBox="1"/>
          <p:nvPr>
            <p:ph idx="1" type="body"/>
          </p:nvPr>
        </p:nvSpPr>
        <p:spPr>
          <a:xfrm rot="5400000">
            <a:off x="1186264" y="-220950"/>
            <a:ext cx="3938700" cy="52950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136" name="Google Shape;136;p1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7" name="Google Shape;137;p1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38" name="Google Shape;138;p1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8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142" name="Google Shape;142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rtl="0"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2100" lvl="1" marL="914400" rtl="0">
              <a:spcBef>
                <a:spcPts val="800"/>
              </a:spcBef>
              <a:spcAft>
                <a:spcPts val="0"/>
              </a:spcAft>
              <a:buSzPts val="1000"/>
              <a:buChar char="►"/>
              <a:defRPr/>
            </a:lvl2pPr>
            <a:lvl3pPr indent="-279400" lvl="2" marL="1371600" rtl="0">
              <a:spcBef>
                <a:spcPts val="800"/>
              </a:spcBef>
              <a:spcAft>
                <a:spcPts val="0"/>
              </a:spcAft>
              <a:buSzPts val="800"/>
              <a:buChar char="►"/>
              <a:defRPr/>
            </a:lvl3pPr>
            <a:lvl4pPr indent="-273050" lvl="3" marL="1828800" rtl="0">
              <a:spcBef>
                <a:spcPts val="800"/>
              </a:spcBef>
              <a:spcAft>
                <a:spcPts val="0"/>
              </a:spcAft>
              <a:buSzPts val="700"/>
              <a:buChar char="►"/>
              <a:defRPr/>
            </a:lvl4pPr>
            <a:lvl5pPr indent="-273050" lvl="4" marL="2286000" rtl="0">
              <a:spcBef>
                <a:spcPts val="800"/>
              </a:spcBef>
              <a:spcAft>
                <a:spcPts val="0"/>
              </a:spcAft>
              <a:buSzPts val="700"/>
              <a:buChar char="►"/>
              <a:defRPr/>
            </a:lvl5pPr>
            <a:lvl6pPr indent="-273050" lvl="5" marL="2743200" rtl="0">
              <a:spcBef>
                <a:spcPts val="800"/>
              </a:spcBef>
              <a:spcAft>
                <a:spcPts val="0"/>
              </a:spcAft>
              <a:buSzPts val="700"/>
              <a:buChar char="►"/>
              <a:defRPr/>
            </a:lvl6pPr>
            <a:lvl7pPr indent="-273050" lvl="6" marL="3200400" rtl="0">
              <a:spcBef>
                <a:spcPts val="800"/>
              </a:spcBef>
              <a:spcAft>
                <a:spcPts val="0"/>
              </a:spcAft>
              <a:buSzPts val="700"/>
              <a:buChar char="►"/>
              <a:defRPr/>
            </a:lvl7pPr>
            <a:lvl8pPr indent="-273050" lvl="7" marL="3657600" rtl="0">
              <a:spcBef>
                <a:spcPts val="800"/>
              </a:spcBef>
              <a:spcAft>
                <a:spcPts val="0"/>
              </a:spcAft>
              <a:buSzPts val="700"/>
              <a:buChar char="►"/>
              <a:defRPr/>
            </a:lvl8pPr>
            <a:lvl9pPr indent="-273050" lvl="8" marL="4114800" rtl="0">
              <a:spcBef>
                <a:spcPts val="800"/>
              </a:spcBef>
              <a:spcAft>
                <a:spcPts val="0"/>
              </a:spcAft>
              <a:buSzPts val="700"/>
              <a:buChar char="►"/>
              <a:defRPr/>
            </a:lvl9pPr>
          </a:lstStyle>
          <a:p/>
        </p:txBody>
      </p:sp>
      <p:sp>
        <p:nvSpPr>
          <p:cNvPr id="143" name="Google Shape;143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34275" lIns="68575" spcFirstLastPara="1" rIns="68575" wrap="square" tIns="3427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3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sz="27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1" name="Google Shape;41;p3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42" name="Google Shape;42;p3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3" name="Google Shape;43;p3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4" name="Google Shape;44;p3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4"/>
          <p:cNvSpPr txBox="1"/>
          <p:nvPr>
            <p:ph type="title"/>
          </p:nvPr>
        </p:nvSpPr>
        <p:spPr>
          <a:xfrm>
            <a:off x="508001" y="2025650"/>
            <a:ext cx="6447600" cy="1370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000"/>
              <a:buFont typeface="Trebuchet MS"/>
              <a:buNone/>
              <a:defRPr b="0" sz="3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" type="body"/>
          </p:nvPr>
        </p:nvSpPr>
        <p:spPr>
          <a:xfrm>
            <a:off x="508001" y="3395586"/>
            <a:ext cx="6447600" cy="645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sz="15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sz="14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sz="12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8" name="Google Shape;48;p4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0" name="Google Shape;50;p4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5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508000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3817477" y="1620442"/>
            <a:ext cx="31380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6" name="Google Shape;56;p5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57" name="Google Shape;57;p5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6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0" name="Google Shape;60;p6"/>
          <p:cNvSpPr txBox="1"/>
          <p:nvPr>
            <p:ph idx="1" type="body"/>
          </p:nvPr>
        </p:nvSpPr>
        <p:spPr>
          <a:xfrm>
            <a:off x="506809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1" name="Google Shape;61;p6"/>
          <p:cNvSpPr txBox="1"/>
          <p:nvPr>
            <p:ph idx="2" type="body"/>
          </p:nvPr>
        </p:nvSpPr>
        <p:spPr>
          <a:xfrm>
            <a:off x="506809" y="2052934"/>
            <a:ext cx="3139200" cy="24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2" name="Google Shape;62;p6"/>
          <p:cNvSpPr txBox="1"/>
          <p:nvPr>
            <p:ph idx="3" type="body"/>
          </p:nvPr>
        </p:nvSpPr>
        <p:spPr>
          <a:xfrm>
            <a:off x="3816287" y="1620737"/>
            <a:ext cx="3139200" cy="4323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400"/>
              <a:buNone/>
              <a:defRPr b="0" sz="18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200"/>
              <a:buNone/>
              <a:defRPr b="1" sz="15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None/>
              <a:defRPr b="1" sz="1400"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000"/>
              <a:buNone/>
              <a:defRPr b="1" sz="1200"/>
            </a:lvl9pPr>
          </a:lstStyle>
          <a:p/>
        </p:txBody>
      </p:sp>
      <p:sp>
        <p:nvSpPr>
          <p:cNvPr id="63" name="Google Shape;63;p6"/>
          <p:cNvSpPr txBox="1"/>
          <p:nvPr>
            <p:ph idx="4" type="body"/>
          </p:nvPr>
        </p:nvSpPr>
        <p:spPr>
          <a:xfrm>
            <a:off x="3816288" y="2052934"/>
            <a:ext cx="3139200" cy="247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64" name="Google Shape;64;p6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5" name="Google Shape;65;p6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6" name="Google Shape;66;p6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7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1" name="Google Shape;71;p7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8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4" name="Google Shape;74;p8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9"/>
          <p:cNvSpPr txBox="1"/>
          <p:nvPr>
            <p:ph type="title"/>
          </p:nvPr>
        </p:nvSpPr>
        <p:spPr>
          <a:xfrm>
            <a:off x="508000" y="1123953"/>
            <a:ext cx="2890800" cy="959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Trebuchet MS"/>
              <a:buNone/>
              <a:defRPr sz="1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78" name="Google Shape;78;p9"/>
          <p:cNvSpPr txBox="1"/>
          <p:nvPr>
            <p:ph idx="1" type="body"/>
          </p:nvPr>
        </p:nvSpPr>
        <p:spPr>
          <a:xfrm>
            <a:off x="3570346" y="386193"/>
            <a:ext cx="3385200" cy="41448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1pPr>
            <a:lvl2pPr indent="-29845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2pPr>
            <a:lvl3pPr indent="-29845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3pPr>
            <a:lvl4pPr indent="-29845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4pPr>
            <a:lvl5pPr indent="-29845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5pPr>
            <a:lvl6pPr indent="-29845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6pPr>
            <a:lvl7pPr indent="-29845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7pPr>
            <a:lvl8pPr indent="-29845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8pPr>
            <a:lvl9pPr indent="-29845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1100"/>
              <a:buChar char="►"/>
              <a:defRPr/>
            </a:lvl9pPr>
          </a:lstStyle>
          <a:p/>
        </p:txBody>
      </p:sp>
      <p:sp>
        <p:nvSpPr>
          <p:cNvPr id="79" name="Google Shape;79;p9"/>
          <p:cNvSpPr txBox="1"/>
          <p:nvPr>
            <p:ph idx="2" type="body"/>
          </p:nvPr>
        </p:nvSpPr>
        <p:spPr>
          <a:xfrm>
            <a:off x="508000" y="2082802"/>
            <a:ext cx="2890800" cy="19383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800"/>
              <a:buNone/>
              <a:defRPr sz="11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9pPr>
          </a:lstStyle>
          <a:p/>
        </p:txBody>
      </p:sp>
      <p:sp>
        <p:nvSpPr>
          <p:cNvPr id="80" name="Google Shape;80;p9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1" name="Google Shape;81;p9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"/>
          <p:cNvSpPr txBox="1"/>
          <p:nvPr>
            <p:ph type="title"/>
          </p:nvPr>
        </p:nvSpPr>
        <p:spPr>
          <a:xfrm>
            <a:off x="508000" y="3600450"/>
            <a:ext cx="6447600" cy="425100"/>
          </a:xfrm>
          <a:prstGeom prst="rect">
            <a:avLst/>
          </a:prstGeom>
          <a:noFill/>
          <a:ln>
            <a:noFill/>
          </a:ln>
        </p:spPr>
        <p:txBody>
          <a:bodyPr anchorCtr="0" anchor="b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Trebuchet MS"/>
              <a:buNone/>
              <a:defRPr b="0" sz="1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5" name="Google Shape;85;p10"/>
          <p:cNvSpPr/>
          <p:nvPr>
            <p:ph idx="2" type="pic"/>
          </p:nvPr>
        </p:nvSpPr>
        <p:spPr>
          <a:xfrm>
            <a:off x="508000" y="457200"/>
            <a:ext cx="6447600" cy="28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None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86" name="Google Shape;86;p10"/>
          <p:cNvSpPr txBox="1"/>
          <p:nvPr>
            <p:ph idx="1" type="body"/>
          </p:nvPr>
        </p:nvSpPr>
        <p:spPr>
          <a:xfrm>
            <a:off x="508000" y="4025503"/>
            <a:ext cx="6447600" cy="5055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1pPr>
            <a:lvl2pPr indent="-228600" lvl="1" marL="914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700"/>
              <a:buNone/>
              <a:defRPr sz="900"/>
            </a:lvl2pPr>
            <a:lvl3pPr indent="-228600" lvl="2" marL="1371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600"/>
              <a:buNone/>
              <a:defRPr sz="800"/>
            </a:lvl3pPr>
            <a:lvl4pPr indent="-228600" lvl="3" marL="1828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4pPr>
            <a:lvl5pPr indent="-228600" lvl="4" marL="22860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5pPr>
            <a:lvl6pPr indent="-228600" lvl="5" marL="27432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6pPr>
            <a:lvl7pPr indent="-228600" lvl="6" marL="32004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7pPr>
            <a:lvl8pPr indent="-228600" lvl="7" marL="36576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8pPr>
            <a:lvl9pPr indent="-228600" lvl="8" marL="411480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SzPts val="500"/>
              <a:buNone/>
              <a:defRPr sz="700"/>
            </a:lvl9pPr>
          </a:lstStyle>
          <a:p/>
        </p:txBody>
      </p:sp>
      <p:sp>
        <p:nvSpPr>
          <p:cNvPr id="87" name="Google Shape;87;p10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  <a:defRPr/>
            </a:lvl9pPr>
          </a:lstStyle>
          <a:p/>
        </p:txBody>
      </p:sp>
      <p:sp>
        <p:nvSpPr>
          <p:cNvPr id="89" name="Google Shape;89;p10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18" Type="http://schemas.openxmlformats.org/officeDocument/2006/relationships/theme" Target="../theme/theme2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0" y="-6350"/>
            <a:ext cx="9144100" cy="5149935"/>
            <a:chOff x="0" y="-8467"/>
            <a:chExt cx="12192133" cy="6866580"/>
          </a:xfrm>
        </p:grpSpPr>
        <p:cxnSp>
          <p:nvCxnSpPr>
            <p:cNvPr id="7" name="Google Shape;7;p1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8" name="Google Shape;8;p1"/>
            <p:cNvCxnSpPr/>
            <p:nvPr/>
          </p:nvCxnSpPr>
          <p:spPr>
            <a:xfrm flipH="1">
              <a:off x="7425125" y="3681413"/>
              <a:ext cx="4763700" cy="3176700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9" name="Google Shape;9;p1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9411"/>
              </a:schemeClr>
            </a:solidFill>
            <a:ln>
              <a:noFill/>
            </a:ln>
          </p:spPr>
        </p:sp>
        <p:sp>
          <p:nvSpPr>
            <p:cNvPr id="10" name="Google Shape;10;p1"/>
            <p:cNvSpPr/>
            <p:nvPr/>
          </p:nvSpPr>
          <p:spPr>
            <a:xfrm>
              <a:off x="9603442" y="-8467"/>
              <a:ext cx="258617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1" name="Google Shape;11;p1"/>
            <p:cNvSpPr/>
            <p:nvPr/>
          </p:nvSpPr>
          <p:spPr>
            <a:xfrm>
              <a:off x="8932333" y="3048000"/>
              <a:ext cx="3259800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71372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1"/>
            <p:cNvSpPr/>
            <p:nvPr/>
          </p:nvSpPr>
          <p:spPr>
            <a:xfrm>
              <a:off x="9334500" y="-8467"/>
              <a:ext cx="2850868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9411"/>
              </a:srgbClr>
            </a:solidFill>
            <a:ln>
              <a:noFill/>
            </a:ln>
          </p:spPr>
        </p:sp>
        <p:sp>
          <p:nvSpPr>
            <p:cNvPr id="13" name="Google Shape;13;p1"/>
            <p:cNvSpPr/>
            <p:nvPr/>
          </p:nvSpPr>
          <p:spPr>
            <a:xfrm>
              <a:off x="10898730" y="-8467"/>
              <a:ext cx="1290094" cy="6858000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9411"/>
              </a:srgbClr>
            </a:solidFill>
            <a:ln>
              <a:noFill/>
            </a:ln>
          </p:spPr>
        </p:sp>
        <p:sp>
          <p:nvSpPr>
            <p:cNvPr id="14" name="Google Shape;14;p1"/>
            <p:cNvSpPr/>
            <p:nvPr/>
          </p:nvSpPr>
          <p:spPr>
            <a:xfrm>
              <a:off x="10938999" y="-8467"/>
              <a:ext cx="1249825" cy="6858000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4705"/>
              </a:schemeClr>
            </a:solidFill>
            <a:ln>
              <a:noFill/>
            </a:ln>
          </p:spPr>
        </p:sp>
        <p:sp>
          <p:nvSpPr>
            <p:cNvPr id="15" name="Google Shape;15;p1"/>
            <p:cNvSpPr/>
            <p:nvPr/>
          </p:nvSpPr>
          <p:spPr>
            <a:xfrm>
              <a:off x="10371666" y="3589867"/>
              <a:ext cx="1817100" cy="3268200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1"/>
            <p:cNvSpPr/>
            <p:nvPr/>
          </p:nvSpPr>
          <p:spPr>
            <a:xfrm>
              <a:off x="0" y="4013200"/>
              <a:ext cx="448800" cy="28449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4705"/>
              </a:schemeClr>
            </a:solidFill>
            <a:ln>
              <a:noFill/>
            </a:ln>
          </p:spPr>
          <p:txBody>
            <a:bodyPr anchorCtr="0" anchor="ctr" bIns="68575" lIns="68575" spcFirstLastPara="1" rIns="68575" wrap="square" tIns="6857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100"/>
                <a:buFont typeface="Arial"/>
                <a:buNone/>
              </a:pPr>
              <a:r>
                <a:t/>
              </a:r>
              <a:endPara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7" name="Google Shape;17;p1"/>
          <p:cNvSpPr txBox="1"/>
          <p:nvPr>
            <p:ph type="title"/>
          </p:nvPr>
        </p:nvSpPr>
        <p:spPr>
          <a:xfrm>
            <a:off x="508000" y="457200"/>
            <a:ext cx="6447600" cy="99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700"/>
              <a:buFont typeface="Trebuchet MS"/>
              <a:buNone/>
              <a:defRPr b="0" i="0" sz="2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Google Shape;18;p1"/>
          <p:cNvSpPr txBox="1"/>
          <p:nvPr>
            <p:ph idx="1" type="body"/>
          </p:nvPr>
        </p:nvSpPr>
        <p:spPr>
          <a:xfrm>
            <a:off x="508000" y="1620442"/>
            <a:ext cx="6447600" cy="291060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68575" spcFirstLastPara="1" rIns="68575" wrap="square" tIns="3427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100"/>
              <a:buFont typeface="Noto Sans Symbol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92100" lvl="1" marL="914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1000"/>
              <a:buFont typeface="Noto Sans Symbol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79400" lvl="2" marL="1371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800"/>
              <a:buFont typeface="Noto Sans Symbols"/>
              <a:buChar char="►"/>
              <a:defRPr b="0" i="0" sz="11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73050" lvl="3" marL="1828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73050" lvl="4" marL="22860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73050" lvl="5" marL="27432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73050" lvl="6" marL="32004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73050" lvl="7" marL="36576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73050" lvl="8" marL="4114800" marR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1"/>
              </a:buClr>
              <a:buSzPts val="700"/>
              <a:buFont typeface="Noto Sans Symbols"/>
              <a:buChar char="►"/>
              <a:defRPr b="0" i="0" sz="9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19" name="Google Shape;19;p1"/>
          <p:cNvSpPr txBox="1"/>
          <p:nvPr>
            <p:ph idx="10" type="dt"/>
          </p:nvPr>
        </p:nvSpPr>
        <p:spPr>
          <a:xfrm>
            <a:off x="5403850" y="4531022"/>
            <a:ext cx="6840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0" name="Google Shape;20;p1"/>
          <p:cNvSpPr txBox="1"/>
          <p:nvPr>
            <p:ph idx="11" type="ftr"/>
          </p:nvPr>
        </p:nvSpPr>
        <p:spPr>
          <a:xfrm>
            <a:off x="508000" y="4531022"/>
            <a:ext cx="47232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7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1" name="Google Shape;21;p1"/>
          <p:cNvSpPr txBox="1"/>
          <p:nvPr>
            <p:ph idx="12" type="sldNum"/>
          </p:nvPr>
        </p:nvSpPr>
        <p:spPr>
          <a:xfrm>
            <a:off x="6442997" y="4531022"/>
            <a:ext cx="5124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4275" lIns="68575" spcFirstLastPara="1" rIns="68575" wrap="square" tIns="3427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  <a:buFont typeface="Arial"/>
              <a:buNone/>
              <a:defRPr b="0" i="0" sz="7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drive.google.com/file/d/10xxKhL7U0IveZP0HTNKWMStW_J2giVii/view" TargetMode="External"/><Relationship Id="rId4" Type="http://schemas.openxmlformats.org/officeDocument/2006/relationships/image" Target="../media/image4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9"/>
          <p:cNvSpPr txBox="1"/>
          <p:nvPr>
            <p:ph type="ctrTitle"/>
          </p:nvPr>
        </p:nvSpPr>
        <p:spPr>
          <a:xfrm>
            <a:off x="370850" y="1240550"/>
            <a:ext cx="7504500" cy="1192500"/>
          </a:xfrm>
          <a:prstGeom prst="rect">
            <a:avLst/>
          </a:prstGeom>
        </p:spPr>
        <p:txBody>
          <a:bodyPr anchorCtr="0" anchor="b" bIns="34275" lIns="68575" spcFirstLastPara="1" rIns="68575" wrap="square" tIns="3427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274E13"/>
                </a:solidFill>
              </a:rPr>
              <a:t>Virtual Reality Implementation for a Scanning Electron Microscope</a:t>
            </a:r>
            <a:endParaRPr b="1" sz="3600">
              <a:solidFill>
                <a:srgbClr val="274E13"/>
              </a:solidFill>
            </a:endParaRPr>
          </a:p>
        </p:txBody>
      </p:sp>
      <p:sp>
        <p:nvSpPr>
          <p:cNvPr id="149" name="Google Shape;149;p19"/>
          <p:cNvSpPr txBox="1"/>
          <p:nvPr>
            <p:ph idx="1" type="subTitle"/>
          </p:nvPr>
        </p:nvSpPr>
        <p:spPr>
          <a:xfrm>
            <a:off x="402975" y="2433038"/>
            <a:ext cx="8123100" cy="13995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Matthew Meyers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Dr. Rezal Kamali-Sarvestani, Dr. Paul Weber, Scott Kaiser, Cody Anderson, </a:t>
            </a:r>
            <a:endParaRPr b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1800">
                <a:solidFill>
                  <a:srgbClr val="000000"/>
                </a:solidFill>
              </a:rPr>
              <a:t>UVU ECE and Physics Department</a:t>
            </a:r>
            <a:r>
              <a:rPr b="1" lang="en" sz="1800">
                <a:solidFill>
                  <a:srgbClr val="000000"/>
                </a:solidFill>
              </a:rPr>
              <a:t>s</a:t>
            </a:r>
            <a:endParaRPr b="1" sz="1800">
              <a:solidFill>
                <a:srgbClr val="000000"/>
              </a:solidFill>
            </a:endParaRPr>
          </a:p>
        </p:txBody>
      </p:sp>
      <p:pic>
        <p:nvPicPr>
          <p:cNvPr id="150" name="Google Shape;150;p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764971" y="302250"/>
            <a:ext cx="1032127" cy="8979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1" name="Google Shape;151;p1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57500" y="3872876"/>
            <a:ext cx="1129725" cy="1129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2" name="Google Shape;152;p1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787235" y="3910975"/>
            <a:ext cx="1803940" cy="1192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9"/>
          <p:cNvSpPr txBox="1"/>
          <p:nvPr/>
        </p:nvSpPr>
        <p:spPr>
          <a:xfrm>
            <a:off x="702275" y="302250"/>
            <a:ext cx="3798000" cy="53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" sz="2400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Utah Valley University</a:t>
            </a:r>
            <a:endParaRPr b="1" i="1" sz="2400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600">
                <a:solidFill>
                  <a:srgbClr val="274E13"/>
                </a:solidFill>
              </a:rPr>
              <a:t>The course:</a:t>
            </a:r>
            <a:endParaRPr b="1" sz="3600">
              <a:solidFill>
                <a:srgbClr val="274E13"/>
              </a:solidFill>
            </a:endParaRPr>
          </a:p>
        </p:txBody>
      </p:sp>
      <p:sp>
        <p:nvSpPr>
          <p:cNvPr id="159" name="Google Shape;159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This Fall UVU is introducing a nanotechnology course: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b="1" lang="en" sz="2400">
                <a:solidFill>
                  <a:schemeClr val="dk1"/>
                </a:solidFill>
              </a:rPr>
              <a:t>Lectures once a week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b="1" lang="en" sz="2400">
                <a:solidFill>
                  <a:schemeClr val="dk1"/>
                </a:solidFill>
              </a:rPr>
              <a:t>Labs once a week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b="1" lang="en" sz="2400">
                <a:solidFill>
                  <a:schemeClr val="dk1"/>
                </a:solidFill>
              </a:rPr>
              <a:t>VR simulations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Introduces elements of nanotechnology fabrication (photolithography, EBL, sputtering, etching) and characterization (</a:t>
            </a:r>
            <a:r>
              <a:rPr b="1" lang="en" sz="2400">
                <a:solidFill>
                  <a:schemeClr val="dk1"/>
                </a:solidFill>
              </a:rPr>
              <a:t>microscopy</a:t>
            </a:r>
            <a:r>
              <a:rPr b="1" lang="en" sz="2400">
                <a:solidFill>
                  <a:schemeClr val="dk1"/>
                </a:solidFill>
              </a:rPr>
              <a:t>, and SEM)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74E13"/>
                </a:solidFill>
              </a:rPr>
              <a:t>VR Simulations’ Goals</a:t>
            </a:r>
            <a:endParaRPr b="1" sz="3000">
              <a:solidFill>
                <a:srgbClr val="274E13"/>
              </a:solidFill>
            </a:endParaRPr>
          </a:p>
        </p:txBody>
      </p:sp>
      <p:sp>
        <p:nvSpPr>
          <p:cNvPr id="165" name="Google Shape;165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chemeClr val="dk1"/>
                </a:solidFill>
              </a:rPr>
              <a:t>Train students in the exact equipment they will be using for labs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chemeClr val="dk1"/>
                </a:solidFill>
              </a:rPr>
              <a:t>Students won’t be intimidated by new equipment on first encounter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chemeClr val="dk1"/>
                </a:solidFill>
              </a:rPr>
              <a:t>Students will have a stronger sense of how it works beforehand</a:t>
            </a:r>
            <a:endParaRPr b="1" sz="2400">
              <a:solidFill>
                <a:schemeClr val="dk1"/>
              </a:solidFill>
            </a:endParaRPr>
          </a:p>
          <a:p>
            <a:pPr indent="-3810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chemeClr val="dk1"/>
                </a:solidFill>
              </a:rPr>
              <a:t>Students will avoid costly mistakes that lose time and/or damage equipment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74E13"/>
                </a:solidFill>
              </a:rPr>
              <a:t>VR Strengths</a:t>
            </a:r>
            <a:endParaRPr b="1" sz="3000">
              <a:solidFill>
                <a:srgbClr val="274E13"/>
              </a:solidFill>
            </a:endParaRPr>
          </a:p>
        </p:txBody>
      </p:sp>
      <p:sp>
        <p:nvSpPr>
          <p:cNvPr id="171" name="Google Shape;171;p22"/>
          <p:cNvSpPr txBox="1"/>
          <p:nvPr>
            <p:ph idx="1" type="body"/>
          </p:nvPr>
        </p:nvSpPr>
        <p:spPr>
          <a:xfrm>
            <a:off x="311700" y="1159650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Visualize things that cannot be seen in the real-world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Cost friendly - </a:t>
            </a:r>
            <a:r>
              <a:rPr b="1" lang="en" sz="2400">
                <a:solidFill>
                  <a:schemeClr val="dk1"/>
                </a:solidFill>
              </a:rPr>
              <a:t>institutions</a:t>
            </a:r>
            <a:r>
              <a:rPr b="1" lang="en" sz="2400">
                <a:solidFill>
                  <a:schemeClr val="dk1"/>
                </a:solidFill>
              </a:rPr>
              <a:t> that cannot afford nanotechnology machinery can afford VR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Low risk - no worry about students being exposed dangerous chemicals or damaging costly equipment</a:t>
            </a:r>
            <a:endParaRPr b="1" sz="2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74E13"/>
                </a:solidFill>
              </a:rPr>
              <a:t>VR Weaknesses</a:t>
            </a:r>
            <a:endParaRPr b="1" sz="3000">
              <a:solidFill>
                <a:srgbClr val="274E13"/>
              </a:solidFill>
            </a:endParaRPr>
          </a:p>
        </p:txBody>
      </p:sp>
      <p:sp>
        <p:nvSpPr>
          <p:cNvPr id="177" name="Google Shape;177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Restricted by currently available technology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74E13"/>
              </a:buClr>
              <a:buSzPts val="2400"/>
              <a:buChar char="-"/>
            </a:pPr>
            <a:r>
              <a:rPr b="1" lang="en" sz="2400">
                <a:solidFill>
                  <a:srgbClr val="000000"/>
                </a:solidFill>
              </a:rPr>
              <a:t>Lack of true realism due to processing time/power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Char char="-"/>
            </a:pPr>
            <a:r>
              <a:rPr b="1" lang="en" sz="2400">
                <a:solidFill>
                  <a:srgbClr val="000000"/>
                </a:solidFill>
              </a:rPr>
              <a:t>It can be difficult to read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Char char="-"/>
            </a:pPr>
            <a:r>
              <a:rPr b="1" lang="en" sz="2400">
                <a:solidFill>
                  <a:srgbClr val="000000"/>
                </a:solidFill>
              </a:rPr>
              <a:t>Lack of dexterity due to need to use controllers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Char char="-"/>
            </a:pPr>
            <a:r>
              <a:rPr b="1" lang="en" sz="2400">
                <a:solidFill>
                  <a:srgbClr val="000000"/>
                </a:solidFill>
              </a:rPr>
              <a:t>Some forms of movement can cause motion sickness</a:t>
            </a:r>
            <a:endParaRPr b="1" sz="24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rgbClr val="000000"/>
                </a:solidFill>
              </a:rPr>
              <a:t>Loss of real-world </a:t>
            </a:r>
            <a:r>
              <a:rPr b="1" lang="en" sz="2400">
                <a:solidFill>
                  <a:srgbClr val="000000"/>
                </a:solidFill>
              </a:rPr>
              <a:t>awareness</a:t>
            </a:r>
            <a:r>
              <a:rPr b="1" lang="en" sz="2400">
                <a:solidFill>
                  <a:srgbClr val="000000"/>
                </a:solidFill>
              </a:rPr>
              <a:t> carries risks of injury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chemeClr val="accent2"/>
              </a:buClr>
              <a:buSzPts val="2400"/>
              <a:buChar char="-"/>
            </a:pPr>
            <a:r>
              <a:rPr b="1" lang="en" sz="2400">
                <a:solidFill>
                  <a:srgbClr val="000000"/>
                </a:solidFill>
              </a:rPr>
              <a:t>Walking into wall, etc.</a:t>
            </a:r>
            <a:endParaRPr b="1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 txBox="1"/>
          <p:nvPr>
            <p:ph type="title"/>
          </p:nvPr>
        </p:nvSpPr>
        <p:spPr>
          <a:xfrm>
            <a:off x="311700" y="170300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74E13"/>
                </a:solidFill>
              </a:rPr>
              <a:t>Types of Simulations</a:t>
            </a:r>
            <a:endParaRPr b="1" sz="3000">
              <a:solidFill>
                <a:srgbClr val="274E13"/>
              </a:solidFill>
            </a:endParaRPr>
          </a:p>
        </p:txBody>
      </p:sp>
      <p:sp>
        <p:nvSpPr>
          <p:cNvPr id="183" name="Google Shape;183;p24"/>
          <p:cNvSpPr txBox="1"/>
          <p:nvPr>
            <p:ph idx="1" type="body"/>
          </p:nvPr>
        </p:nvSpPr>
        <p:spPr>
          <a:xfrm>
            <a:off x="311700" y="866725"/>
            <a:ext cx="8520600" cy="41448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-381000" lvl="0" marL="457200" rtl="0" algn="l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rgbClr val="000000"/>
                </a:solidFill>
              </a:rPr>
              <a:t>Photolithography - use of spin coater, photoresist, preparation of wafer sample, exposing pattern, developing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rgbClr val="000000"/>
                </a:solidFill>
              </a:rPr>
              <a:t>SEM - use of scanning electron microscope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rgbClr val="000000"/>
                </a:solidFill>
              </a:rPr>
              <a:t>Plasma Etching - use of plasma etching machine to remove material from sample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rgbClr val="000000"/>
                </a:solidFill>
              </a:rPr>
              <a:t>Sputter Deposition - operation of two-stage vacuum system, </a:t>
            </a:r>
            <a:r>
              <a:rPr b="1" lang="en" sz="2400">
                <a:solidFill>
                  <a:srgbClr val="000000"/>
                </a:solidFill>
              </a:rPr>
              <a:t>diffusion</a:t>
            </a:r>
            <a:r>
              <a:rPr b="1" lang="en" sz="2400">
                <a:solidFill>
                  <a:srgbClr val="000000"/>
                </a:solidFill>
              </a:rPr>
              <a:t> pump, creating a thin layer sample coating by sputtering</a:t>
            </a:r>
            <a:endParaRPr b="1" sz="2400">
              <a:solidFill>
                <a:srgbClr val="000000"/>
              </a:solidFill>
            </a:endParaRPr>
          </a:p>
          <a:p>
            <a:pPr indent="-3810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74E13"/>
              </a:buClr>
              <a:buSzPts val="2400"/>
              <a:buAutoNum type="arabicParenR"/>
            </a:pPr>
            <a:r>
              <a:rPr b="1" lang="en" sz="2400">
                <a:solidFill>
                  <a:srgbClr val="000000"/>
                </a:solidFill>
              </a:rPr>
              <a:t>Nanomanufacturing Facility Interior - tour of facility based on I.M. Flash in Lehi, UT</a:t>
            </a:r>
            <a:endParaRPr b="1" sz="24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5"/>
          <p:cNvSpPr txBox="1"/>
          <p:nvPr>
            <p:ph type="title"/>
          </p:nvPr>
        </p:nvSpPr>
        <p:spPr>
          <a:xfrm>
            <a:off x="276325" y="2469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solidFill>
                  <a:srgbClr val="274E13"/>
                </a:solidFill>
              </a:rPr>
              <a:t>SEM Simulation</a:t>
            </a:r>
            <a:endParaRPr b="1">
              <a:solidFill>
                <a:srgbClr val="274E13"/>
              </a:solidFill>
            </a:endParaRPr>
          </a:p>
        </p:txBody>
      </p:sp>
      <p:pic>
        <p:nvPicPr>
          <p:cNvPr id="189" name="Google Shape;189;p25" title="SEMforAAPT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07911" y="819625"/>
            <a:ext cx="6328175" cy="3946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rgbClr val="274E13"/>
                </a:solidFill>
              </a:rPr>
              <a:t>Conclusion</a:t>
            </a:r>
            <a:endParaRPr b="1" sz="3000">
              <a:solidFill>
                <a:srgbClr val="274E13"/>
              </a:solidFill>
            </a:endParaRPr>
          </a:p>
        </p:txBody>
      </p:sp>
      <p:sp>
        <p:nvSpPr>
          <p:cNvPr id="195" name="Google Shape;195;p26"/>
          <p:cNvSpPr txBox="1"/>
          <p:nvPr>
            <p:ph idx="1" type="body"/>
          </p:nvPr>
        </p:nvSpPr>
        <p:spPr>
          <a:xfrm>
            <a:off x="311700" y="953100"/>
            <a:ext cx="8520600" cy="2042400"/>
          </a:xfrm>
          <a:prstGeom prst="rect">
            <a:avLst/>
          </a:prstGeom>
        </p:spPr>
        <p:txBody>
          <a:bodyPr anchorCtr="0" anchor="t" bIns="34275" lIns="68575" spcFirstLastPara="1" rIns="68575" wrap="square" tIns="3427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dk1"/>
                </a:solidFill>
              </a:rPr>
              <a:t>UVU is using virtual reality in its nanotechnology education in order to help more students prepare for using the real world machines while reducing risks, increasing lab safety, and providing </a:t>
            </a:r>
            <a:r>
              <a:rPr b="1" lang="en" sz="2400">
                <a:solidFill>
                  <a:schemeClr val="dk1"/>
                </a:solidFill>
              </a:rPr>
              <a:t>relevant</a:t>
            </a:r>
            <a:r>
              <a:rPr b="1" lang="en" sz="2400">
                <a:solidFill>
                  <a:schemeClr val="dk1"/>
                </a:solidFill>
              </a:rPr>
              <a:t> experience that will help them further their goals.</a:t>
            </a:r>
            <a:endParaRPr b="1" sz="2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9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rPr b="1" lang="en" sz="2400"/>
              <a:t>Than</a:t>
            </a:r>
            <a:endParaRPr b="1" sz="2400"/>
          </a:p>
          <a:p>
            <a:pPr indent="0" lvl="0" marL="0" rtl="0" algn="l">
              <a:spcBef>
                <a:spcPts val="800"/>
              </a:spcBef>
              <a:spcAft>
                <a:spcPts val="0"/>
              </a:spcAft>
              <a:buNone/>
            </a:pPr>
            <a:r>
              <a:t/>
            </a:r>
            <a:endParaRPr b="1" sz="2400"/>
          </a:p>
        </p:txBody>
      </p:sp>
      <p:pic>
        <p:nvPicPr>
          <p:cNvPr id="196" name="Google Shape;196;p2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4225" y="3255753"/>
            <a:ext cx="1115456" cy="1022919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p26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352568" y="3239100"/>
            <a:ext cx="1742358" cy="1056224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6"/>
          <p:cNvSpPr txBox="1"/>
          <p:nvPr/>
        </p:nvSpPr>
        <p:spPr>
          <a:xfrm>
            <a:off x="4496700" y="3076563"/>
            <a:ext cx="4335600" cy="1023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400">
                <a:latin typeface="Trebuchet MS"/>
                <a:ea typeface="Trebuchet MS"/>
                <a:cs typeface="Trebuchet MS"/>
                <a:sym typeface="Trebuchet MS"/>
              </a:rPr>
              <a:t>Dr. Reza Kamali-Sarvestani and Dr. Paul Weber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199" name="Google Shape;199;p26"/>
          <p:cNvSpPr txBox="1"/>
          <p:nvPr/>
        </p:nvSpPr>
        <p:spPr>
          <a:xfrm>
            <a:off x="3217600" y="3239100"/>
            <a:ext cx="1211100" cy="95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THANK</a:t>
            </a:r>
            <a:endParaRPr b="1" sz="2400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400">
                <a:solidFill>
                  <a:schemeClr val="accent2"/>
                </a:solidFill>
                <a:latin typeface="Trebuchet MS"/>
                <a:ea typeface="Trebuchet MS"/>
                <a:cs typeface="Trebuchet MS"/>
                <a:sym typeface="Trebuchet MS"/>
              </a:rPr>
              <a:t>YOU!</a:t>
            </a:r>
            <a:endParaRPr b="1" sz="2400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sp>
        <p:nvSpPr>
          <p:cNvPr id="200" name="Google Shape;200;p26"/>
          <p:cNvSpPr txBox="1"/>
          <p:nvPr/>
        </p:nvSpPr>
        <p:spPr>
          <a:xfrm>
            <a:off x="175550" y="4278675"/>
            <a:ext cx="2135400" cy="40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Trebuchet MS"/>
                <a:ea typeface="Trebuchet MS"/>
                <a:cs typeface="Trebuchet MS"/>
                <a:sym typeface="Trebuchet MS"/>
              </a:rPr>
              <a:t>Grant 1700695 </a:t>
            </a:r>
            <a:endParaRPr>
              <a:latin typeface="Trebuchet MS"/>
              <a:ea typeface="Trebuchet MS"/>
              <a:cs typeface="Trebuchet MS"/>
              <a:sym typeface="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acet">
  <a:themeElements>
    <a:clrScheme name="Facet">
      <a:dk1>
        <a:srgbClr val="000000"/>
      </a:dk1>
      <a:lt1>
        <a:srgbClr val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